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4E73"/>
    <a:srgbClr val="F3EEE3"/>
    <a:srgbClr val="1F1F1F"/>
    <a:srgbClr val="5D7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47D7E-3F27-4B99-9542-54D99525DB8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63515F-E14A-4C48-B5BB-BD5CFCCCBF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Synchronize barber and customer threads</a:t>
          </a:r>
        </a:p>
      </dgm:t>
    </dgm:pt>
    <dgm:pt modelId="{E6DCAA77-8D0A-4AA5-A6FB-6EB371F74458}" type="parTrans" cxnId="{F2D3581D-B217-4883-A101-6759BD2CC05C}">
      <dgm:prSet/>
      <dgm:spPr/>
      <dgm:t>
        <a:bodyPr/>
        <a:lstStyle/>
        <a:p>
          <a:endParaRPr lang="en-US"/>
        </a:p>
      </dgm:t>
    </dgm:pt>
    <dgm:pt modelId="{3A7DCCFB-0B2C-47C9-8274-A6F3DA608C38}" type="sibTrans" cxnId="{F2D3581D-B217-4883-A101-6759BD2CC05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50D918-39C9-4FD2-AED0-9D30125BDB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Avoid Race conditions, deadlocks, lost wakeups</a:t>
          </a:r>
        </a:p>
      </dgm:t>
    </dgm:pt>
    <dgm:pt modelId="{1069DF8D-6B4E-41A1-8C04-5D0515AD3F9E}" type="parTrans" cxnId="{6813003B-A5EE-422B-963A-8509880D2B59}">
      <dgm:prSet/>
      <dgm:spPr/>
      <dgm:t>
        <a:bodyPr/>
        <a:lstStyle/>
        <a:p>
          <a:endParaRPr lang="en-US"/>
        </a:p>
      </dgm:t>
    </dgm:pt>
    <dgm:pt modelId="{5EBD279A-500D-4895-9573-7F2AF3760361}" type="sibTrans" cxnId="{6813003B-A5EE-422B-963A-8509880D2B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032FB2-C625-47EB-9408-A5CCA5E83A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 fairness: Serve customer in order</a:t>
          </a:r>
        </a:p>
      </dgm:t>
    </dgm:pt>
    <dgm:pt modelId="{93C4B5A3-C4A3-4C00-A465-BC8BAEAEDF3D}" type="parTrans" cxnId="{866BB256-DBDB-4130-809F-398A5DCC856D}">
      <dgm:prSet/>
      <dgm:spPr/>
      <dgm:t>
        <a:bodyPr/>
        <a:lstStyle/>
        <a:p>
          <a:endParaRPr lang="en-US"/>
        </a:p>
      </dgm:t>
    </dgm:pt>
    <dgm:pt modelId="{079F005E-78AA-49AE-A875-29F5F919B6DE}" type="sibTrans" cxnId="{866BB256-DBDB-4130-809F-398A5DCC856D}">
      <dgm:prSet/>
      <dgm:spPr/>
      <dgm:t>
        <a:bodyPr/>
        <a:lstStyle/>
        <a:p>
          <a:endParaRPr lang="en-US"/>
        </a:p>
      </dgm:t>
    </dgm:pt>
    <dgm:pt modelId="{A828E905-C3EA-4240-AAFF-964431F086D8}" type="pres">
      <dgm:prSet presAssocID="{29947D7E-3F27-4B99-9542-54D99525DB80}" presName="root" presStyleCnt="0">
        <dgm:presLayoutVars>
          <dgm:dir/>
          <dgm:resizeHandles val="exact"/>
        </dgm:presLayoutVars>
      </dgm:prSet>
      <dgm:spPr/>
    </dgm:pt>
    <dgm:pt modelId="{91BF92F6-848A-4FC9-AA05-E0360E5201AE}" type="pres">
      <dgm:prSet presAssocID="{29947D7E-3F27-4B99-9542-54D99525DB80}" presName="container" presStyleCnt="0">
        <dgm:presLayoutVars>
          <dgm:dir/>
          <dgm:resizeHandles val="exact"/>
        </dgm:presLayoutVars>
      </dgm:prSet>
      <dgm:spPr/>
    </dgm:pt>
    <dgm:pt modelId="{96C114A7-948B-434C-BA80-4C226494310D}" type="pres">
      <dgm:prSet presAssocID="{2563515F-E14A-4C48-B5BB-BD5CFCCCBFB3}" presName="compNode" presStyleCnt="0"/>
      <dgm:spPr/>
    </dgm:pt>
    <dgm:pt modelId="{5C318101-8F6E-498F-A1AB-A7FFAFAA6EA8}" type="pres">
      <dgm:prSet presAssocID="{2563515F-E14A-4C48-B5BB-BD5CFCCCBFB3}" presName="iconBgRect" presStyleLbl="bgShp" presStyleIdx="0" presStyleCnt="3"/>
      <dgm:spPr/>
    </dgm:pt>
    <dgm:pt modelId="{3AF53044-68F7-4152-897C-579298EAFA70}" type="pres">
      <dgm:prSet presAssocID="{2563515F-E14A-4C48-B5BB-BD5CFCCCBF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b"/>
        </a:ext>
      </dgm:extLst>
    </dgm:pt>
    <dgm:pt modelId="{F232A584-842D-4776-9ECE-0697712577E3}" type="pres">
      <dgm:prSet presAssocID="{2563515F-E14A-4C48-B5BB-BD5CFCCCBFB3}" presName="spaceRect" presStyleCnt="0"/>
      <dgm:spPr/>
    </dgm:pt>
    <dgm:pt modelId="{DB8A6E1C-F220-4194-88BD-A7A7B853596F}" type="pres">
      <dgm:prSet presAssocID="{2563515F-E14A-4C48-B5BB-BD5CFCCCBFB3}" presName="textRect" presStyleLbl="revTx" presStyleIdx="0" presStyleCnt="3">
        <dgm:presLayoutVars>
          <dgm:chMax val="1"/>
          <dgm:chPref val="1"/>
        </dgm:presLayoutVars>
      </dgm:prSet>
      <dgm:spPr/>
    </dgm:pt>
    <dgm:pt modelId="{3030FEFC-CD2D-4077-BECE-4E89E066C7F3}" type="pres">
      <dgm:prSet presAssocID="{3A7DCCFB-0B2C-47C9-8274-A6F3DA608C38}" presName="sibTrans" presStyleLbl="sibTrans2D1" presStyleIdx="0" presStyleCnt="0"/>
      <dgm:spPr/>
    </dgm:pt>
    <dgm:pt modelId="{AB604AE4-950A-489D-923E-83193A4751DF}" type="pres">
      <dgm:prSet presAssocID="{7250D918-39C9-4FD2-AED0-9D30125BDB5F}" presName="compNode" presStyleCnt="0"/>
      <dgm:spPr/>
    </dgm:pt>
    <dgm:pt modelId="{4223FB4A-FB13-456C-BF12-DB86EDCE2E27}" type="pres">
      <dgm:prSet presAssocID="{7250D918-39C9-4FD2-AED0-9D30125BDB5F}" presName="iconBgRect" presStyleLbl="bgShp" presStyleIdx="1" presStyleCnt="3"/>
      <dgm:spPr/>
    </dgm:pt>
    <dgm:pt modelId="{220D20C8-6ABE-48A4-AD82-5FFA17DA7FC8}" type="pres">
      <dgm:prSet presAssocID="{7250D918-39C9-4FD2-AED0-9D30125BDB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F6FC35AF-BE7F-45EA-94D2-262219F375E0}" type="pres">
      <dgm:prSet presAssocID="{7250D918-39C9-4FD2-AED0-9D30125BDB5F}" presName="spaceRect" presStyleCnt="0"/>
      <dgm:spPr/>
    </dgm:pt>
    <dgm:pt modelId="{E8CA06FC-C92A-4CE8-8BC3-C88B70FFAEE4}" type="pres">
      <dgm:prSet presAssocID="{7250D918-39C9-4FD2-AED0-9D30125BDB5F}" presName="textRect" presStyleLbl="revTx" presStyleIdx="1" presStyleCnt="3">
        <dgm:presLayoutVars>
          <dgm:chMax val="1"/>
          <dgm:chPref val="1"/>
        </dgm:presLayoutVars>
      </dgm:prSet>
      <dgm:spPr/>
    </dgm:pt>
    <dgm:pt modelId="{9E08AD68-729F-4FBB-8AFD-705B43A78E43}" type="pres">
      <dgm:prSet presAssocID="{5EBD279A-500D-4895-9573-7F2AF3760361}" presName="sibTrans" presStyleLbl="sibTrans2D1" presStyleIdx="0" presStyleCnt="0"/>
      <dgm:spPr/>
    </dgm:pt>
    <dgm:pt modelId="{6F1DD4FF-F7F5-419F-9306-06478E6ED347}" type="pres">
      <dgm:prSet presAssocID="{4B032FB2-C625-47EB-9408-A5CCA5E83A52}" presName="compNode" presStyleCnt="0"/>
      <dgm:spPr/>
    </dgm:pt>
    <dgm:pt modelId="{42A5FF35-5E4A-42CB-BCD6-ED28136CBD09}" type="pres">
      <dgm:prSet presAssocID="{4B032FB2-C625-47EB-9408-A5CCA5E83A52}" presName="iconBgRect" presStyleLbl="bgShp" presStyleIdx="2" presStyleCnt="3"/>
      <dgm:spPr/>
    </dgm:pt>
    <dgm:pt modelId="{A7DD5204-E25C-4D0A-891A-44D1937C5928}" type="pres">
      <dgm:prSet presAssocID="{4B032FB2-C625-47EB-9408-A5CCA5E83A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5387899E-83EB-46B5-8A64-32C3A73DD3CF}" type="pres">
      <dgm:prSet presAssocID="{4B032FB2-C625-47EB-9408-A5CCA5E83A52}" presName="spaceRect" presStyleCnt="0"/>
      <dgm:spPr/>
    </dgm:pt>
    <dgm:pt modelId="{9BB5F290-B56A-4130-941D-10D95C970E27}" type="pres">
      <dgm:prSet presAssocID="{4B032FB2-C625-47EB-9408-A5CCA5E83A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54020D-7E3D-4BA6-9E6C-1BAFA32CF35D}" type="presOf" srcId="{3A7DCCFB-0B2C-47C9-8274-A6F3DA608C38}" destId="{3030FEFC-CD2D-4077-BECE-4E89E066C7F3}" srcOrd="0" destOrd="0" presId="urn:microsoft.com/office/officeart/2018/2/layout/IconCircleList"/>
    <dgm:cxn modelId="{F2D3581D-B217-4883-A101-6759BD2CC05C}" srcId="{29947D7E-3F27-4B99-9542-54D99525DB80}" destId="{2563515F-E14A-4C48-B5BB-BD5CFCCCBFB3}" srcOrd="0" destOrd="0" parTransId="{E6DCAA77-8D0A-4AA5-A6FB-6EB371F74458}" sibTransId="{3A7DCCFB-0B2C-47C9-8274-A6F3DA608C38}"/>
    <dgm:cxn modelId="{6875C539-4F6C-479D-9412-12846F1C1DD5}" type="presOf" srcId="{29947D7E-3F27-4B99-9542-54D99525DB80}" destId="{A828E905-C3EA-4240-AAFF-964431F086D8}" srcOrd="0" destOrd="0" presId="urn:microsoft.com/office/officeart/2018/2/layout/IconCircleList"/>
    <dgm:cxn modelId="{6813003B-A5EE-422B-963A-8509880D2B59}" srcId="{29947D7E-3F27-4B99-9542-54D99525DB80}" destId="{7250D918-39C9-4FD2-AED0-9D30125BDB5F}" srcOrd="1" destOrd="0" parTransId="{1069DF8D-6B4E-41A1-8C04-5D0515AD3F9E}" sibTransId="{5EBD279A-500D-4895-9573-7F2AF3760361}"/>
    <dgm:cxn modelId="{DDC5C841-C1F8-4F2C-91DD-728A2F1300E0}" type="presOf" srcId="{5EBD279A-500D-4895-9573-7F2AF3760361}" destId="{9E08AD68-729F-4FBB-8AFD-705B43A78E43}" srcOrd="0" destOrd="0" presId="urn:microsoft.com/office/officeart/2018/2/layout/IconCircleList"/>
    <dgm:cxn modelId="{866BB256-DBDB-4130-809F-398A5DCC856D}" srcId="{29947D7E-3F27-4B99-9542-54D99525DB80}" destId="{4B032FB2-C625-47EB-9408-A5CCA5E83A52}" srcOrd="2" destOrd="0" parTransId="{93C4B5A3-C4A3-4C00-A465-BC8BAEAEDF3D}" sibTransId="{079F005E-78AA-49AE-A875-29F5F919B6DE}"/>
    <dgm:cxn modelId="{059E0A8D-E2D6-4090-A898-DCB9F70F9195}" type="presOf" srcId="{4B032FB2-C625-47EB-9408-A5CCA5E83A52}" destId="{9BB5F290-B56A-4130-941D-10D95C970E27}" srcOrd="0" destOrd="0" presId="urn:microsoft.com/office/officeart/2018/2/layout/IconCircleList"/>
    <dgm:cxn modelId="{0B2E82BB-02AB-4653-99C0-91EC3B36D802}" type="presOf" srcId="{2563515F-E14A-4C48-B5BB-BD5CFCCCBFB3}" destId="{DB8A6E1C-F220-4194-88BD-A7A7B853596F}" srcOrd="0" destOrd="0" presId="urn:microsoft.com/office/officeart/2018/2/layout/IconCircleList"/>
    <dgm:cxn modelId="{3DD05EF3-0A77-4313-8446-382BC41E9FD1}" type="presOf" srcId="{7250D918-39C9-4FD2-AED0-9D30125BDB5F}" destId="{E8CA06FC-C92A-4CE8-8BC3-C88B70FFAEE4}" srcOrd="0" destOrd="0" presId="urn:microsoft.com/office/officeart/2018/2/layout/IconCircleList"/>
    <dgm:cxn modelId="{AE0FA474-E669-4E91-AB4D-A3ACFA2164A1}" type="presParOf" srcId="{A828E905-C3EA-4240-AAFF-964431F086D8}" destId="{91BF92F6-848A-4FC9-AA05-E0360E5201AE}" srcOrd="0" destOrd="0" presId="urn:microsoft.com/office/officeart/2018/2/layout/IconCircleList"/>
    <dgm:cxn modelId="{6E2ED4EA-736E-43E5-86AB-9AEF9810603E}" type="presParOf" srcId="{91BF92F6-848A-4FC9-AA05-E0360E5201AE}" destId="{96C114A7-948B-434C-BA80-4C226494310D}" srcOrd="0" destOrd="0" presId="urn:microsoft.com/office/officeart/2018/2/layout/IconCircleList"/>
    <dgm:cxn modelId="{40B9B351-1813-445D-8477-52E3E4214272}" type="presParOf" srcId="{96C114A7-948B-434C-BA80-4C226494310D}" destId="{5C318101-8F6E-498F-A1AB-A7FFAFAA6EA8}" srcOrd="0" destOrd="0" presId="urn:microsoft.com/office/officeart/2018/2/layout/IconCircleList"/>
    <dgm:cxn modelId="{E9438956-4758-4E8B-B84F-6A0C4A871A19}" type="presParOf" srcId="{96C114A7-948B-434C-BA80-4C226494310D}" destId="{3AF53044-68F7-4152-897C-579298EAFA70}" srcOrd="1" destOrd="0" presId="urn:microsoft.com/office/officeart/2018/2/layout/IconCircleList"/>
    <dgm:cxn modelId="{8CBD0421-6ADB-46E6-B686-4BE1393B4766}" type="presParOf" srcId="{96C114A7-948B-434C-BA80-4C226494310D}" destId="{F232A584-842D-4776-9ECE-0697712577E3}" srcOrd="2" destOrd="0" presId="urn:microsoft.com/office/officeart/2018/2/layout/IconCircleList"/>
    <dgm:cxn modelId="{C347FF2D-62F2-40A3-AB4A-4A74D3B7E233}" type="presParOf" srcId="{96C114A7-948B-434C-BA80-4C226494310D}" destId="{DB8A6E1C-F220-4194-88BD-A7A7B853596F}" srcOrd="3" destOrd="0" presId="urn:microsoft.com/office/officeart/2018/2/layout/IconCircleList"/>
    <dgm:cxn modelId="{5307BA16-3734-42AB-AC28-5CD89D166E20}" type="presParOf" srcId="{91BF92F6-848A-4FC9-AA05-E0360E5201AE}" destId="{3030FEFC-CD2D-4077-BECE-4E89E066C7F3}" srcOrd="1" destOrd="0" presId="urn:microsoft.com/office/officeart/2018/2/layout/IconCircleList"/>
    <dgm:cxn modelId="{1D6F49CB-8A6A-4600-9FB0-567AF5D12E66}" type="presParOf" srcId="{91BF92F6-848A-4FC9-AA05-E0360E5201AE}" destId="{AB604AE4-950A-489D-923E-83193A4751DF}" srcOrd="2" destOrd="0" presId="urn:microsoft.com/office/officeart/2018/2/layout/IconCircleList"/>
    <dgm:cxn modelId="{76E0CFEE-1A31-4E24-98F1-F187EC599BA6}" type="presParOf" srcId="{AB604AE4-950A-489D-923E-83193A4751DF}" destId="{4223FB4A-FB13-456C-BF12-DB86EDCE2E27}" srcOrd="0" destOrd="0" presId="urn:microsoft.com/office/officeart/2018/2/layout/IconCircleList"/>
    <dgm:cxn modelId="{984BCAF6-8E21-47E4-8806-EE8E649A655E}" type="presParOf" srcId="{AB604AE4-950A-489D-923E-83193A4751DF}" destId="{220D20C8-6ABE-48A4-AD82-5FFA17DA7FC8}" srcOrd="1" destOrd="0" presId="urn:microsoft.com/office/officeart/2018/2/layout/IconCircleList"/>
    <dgm:cxn modelId="{A8AA86BF-70A3-460A-945C-5FD9F63C4511}" type="presParOf" srcId="{AB604AE4-950A-489D-923E-83193A4751DF}" destId="{F6FC35AF-BE7F-45EA-94D2-262219F375E0}" srcOrd="2" destOrd="0" presId="urn:microsoft.com/office/officeart/2018/2/layout/IconCircleList"/>
    <dgm:cxn modelId="{55573266-DED0-4BF5-BE06-EB039182ACE9}" type="presParOf" srcId="{AB604AE4-950A-489D-923E-83193A4751DF}" destId="{E8CA06FC-C92A-4CE8-8BC3-C88B70FFAEE4}" srcOrd="3" destOrd="0" presId="urn:microsoft.com/office/officeart/2018/2/layout/IconCircleList"/>
    <dgm:cxn modelId="{431EDB58-968C-4924-9E8A-545A316810B7}" type="presParOf" srcId="{91BF92F6-848A-4FC9-AA05-E0360E5201AE}" destId="{9E08AD68-729F-4FBB-8AFD-705B43A78E43}" srcOrd="3" destOrd="0" presId="urn:microsoft.com/office/officeart/2018/2/layout/IconCircleList"/>
    <dgm:cxn modelId="{5716FDFF-7FB8-4AD0-8FE4-2C3EACEC6AAE}" type="presParOf" srcId="{91BF92F6-848A-4FC9-AA05-E0360E5201AE}" destId="{6F1DD4FF-F7F5-419F-9306-06478E6ED347}" srcOrd="4" destOrd="0" presId="urn:microsoft.com/office/officeart/2018/2/layout/IconCircleList"/>
    <dgm:cxn modelId="{9BF409FC-E341-4D3D-94F9-BE82E1442BA5}" type="presParOf" srcId="{6F1DD4FF-F7F5-419F-9306-06478E6ED347}" destId="{42A5FF35-5E4A-42CB-BCD6-ED28136CBD09}" srcOrd="0" destOrd="0" presId="urn:microsoft.com/office/officeart/2018/2/layout/IconCircleList"/>
    <dgm:cxn modelId="{5FFAAB8E-CEE5-4BDF-87AA-AC5544DCDBC9}" type="presParOf" srcId="{6F1DD4FF-F7F5-419F-9306-06478E6ED347}" destId="{A7DD5204-E25C-4D0A-891A-44D1937C5928}" srcOrd="1" destOrd="0" presId="urn:microsoft.com/office/officeart/2018/2/layout/IconCircleList"/>
    <dgm:cxn modelId="{F596BAD1-C16B-4A06-AC07-C18DAE72C557}" type="presParOf" srcId="{6F1DD4FF-F7F5-419F-9306-06478E6ED347}" destId="{5387899E-83EB-46B5-8A64-32C3A73DD3CF}" srcOrd="2" destOrd="0" presId="urn:microsoft.com/office/officeart/2018/2/layout/IconCircleList"/>
    <dgm:cxn modelId="{FFB4A950-4772-4F8A-9A26-3CEABC44F38E}" type="presParOf" srcId="{6F1DD4FF-F7F5-419F-9306-06478E6ED347}" destId="{9BB5F290-B56A-4130-941D-10D95C970E2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18101-8F6E-498F-A1AB-A7FFAFAA6EA8}">
      <dsp:nvSpPr>
        <dsp:cNvPr id="0" name=""/>
        <dsp:cNvSpPr/>
      </dsp:nvSpPr>
      <dsp:spPr>
        <a:xfrm>
          <a:off x="82613" y="148124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53044-68F7-4152-897C-579298EAFA70}">
      <dsp:nvSpPr>
        <dsp:cNvPr id="0" name=""/>
        <dsp:cNvSpPr/>
      </dsp:nvSpPr>
      <dsp:spPr>
        <a:xfrm>
          <a:off x="271034" y="1669669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A6E1C-F220-4194-88BD-A7A7B853596F}">
      <dsp:nvSpPr>
        <dsp:cNvPr id="0" name=""/>
        <dsp:cNvSpPr/>
      </dsp:nvSpPr>
      <dsp:spPr>
        <a:xfrm>
          <a:off x="1172126" y="148124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Synchronize barber and customer threads</a:t>
          </a:r>
        </a:p>
      </dsp:txBody>
      <dsp:txXfrm>
        <a:off x="1172126" y="1481247"/>
        <a:ext cx="2114937" cy="897246"/>
      </dsp:txXfrm>
    </dsp:sp>
    <dsp:sp modelId="{4223FB4A-FB13-456C-BF12-DB86EDCE2E27}">
      <dsp:nvSpPr>
        <dsp:cNvPr id="0" name=""/>
        <dsp:cNvSpPr/>
      </dsp:nvSpPr>
      <dsp:spPr>
        <a:xfrm>
          <a:off x="3655575" y="148124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D20C8-6ABE-48A4-AD82-5FFA17DA7FC8}">
      <dsp:nvSpPr>
        <dsp:cNvPr id="0" name=""/>
        <dsp:cNvSpPr/>
      </dsp:nvSpPr>
      <dsp:spPr>
        <a:xfrm>
          <a:off x="3843996" y="1669669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A06FC-C92A-4CE8-8BC3-C88B70FFAEE4}">
      <dsp:nvSpPr>
        <dsp:cNvPr id="0" name=""/>
        <dsp:cNvSpPr/>
      </dsp:nvSpPr>
      <dsp:spPr>
        <a:xfrm>
          <a:off x="4745088" y="148124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Avoid Race conditions, deadlocks, lost wakeups</a:t>
          </a:r>
        </a:p>
      </dsp:txBody>
      <dsp:txXfrm>
        <a:off x="4745088" y="1481247"/>
        <a:ext cx="2114937" cy="897246"/>
      </dsp:txXfrm>
    </dsp:sp>
    <dsp:sp modelId="{42A5FF35-5E4A-42CB-BCD6-ED28136CBD09}">
      <dsp:nvSpPr>
        <dsp:cNvPr id="0" name=""/>
        <dsp:cNvSpPr/>
      </dsp:nvSpPr>
      <dsp:spPr>
        <a:xfrm>
          <a:off x="7228536" y="148124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D5204-E25C-4D0A-891A-44D1937C5928}">
      <dsp:nvSpPr>
        <dsp:cNvPr id="0" name=""/>
        <dsp:cNvSpPr/>
      </dsp:nvSpPr>
      <dsp:spPr>
        <a:xfrm>
          <a:off x="7416958" y="1669669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5F290-B56A-4130-941D-10D95C970E27}">
      <dsp:nvSpPr>
        <dsp:cNvPr id="0" name=""/>
        <dsp:cNvSpPr/>
      </dsp:nvSpPr>
      <dsp:spPr>
        <a:xfrm>
          <a:off x="8318049" y="148124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Ensure fairness: Serve customer in order</a:t>
          </a:r>
        </a:p>
      </dsp:txBody>
      <dsp:txXfrm>
        <a:off x="8318049" y="1481247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F98D3-68DA-44CA-88BE-751CA6D6C03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5F546-FC41-4C2C-923B-702B683F5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18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5F546-FC41-4C2C-923B-702B683F5B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9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5F546-FC41-4C2C-923B-702B683F5B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8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EB0E-EEBC-B528-4DCE-6302446FD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042AD6-FAF7-5701-9065-7471530FA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B3C846-7F7E-32F4-8CFC-1C819970A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1B462-1795-330F-108F-833C8320D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5F546-FC41-4C2C-923B-702B683F5B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8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4950E-29C4-9AD5-50F7-6D444ABA9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EE367-048B-CAAB-53A4-7AB2FC54F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42D2E-A2B9-9CD3-CC58-D7C1E3D68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E70C6-1470-F900-8B1E-749B3D2D3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5F546-FC41-4C2C-923B-702B683F5B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7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12D42-E128-617F-9B97-5A450EF5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9AA87-916E-B490-2BB2-E461C406D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DCB0E-3311-4789-08F4-513BEB604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2E7E-966F-E6C5-C40A-AFE222F1E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5F546-FC41-4C2C-923B-702B683F5B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09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0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660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287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4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07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34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57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277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13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0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27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68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8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  <p:sldLayoutId id="2147483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libaba.com/product-detail/Bank-Waiting-area-Chairs-clinic-medical_60836131852.html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E630E-4A40-BDC2-A05E-F7C4D66E9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US" dirty="0"/>
              <a:t>Sleeping Barber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BC84A-5AA5-49FC-2F77-5272972D9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3353" y="3801582"/>
            <a:ext cx="4761545" cy="2307022"/>
          </a:xfrm>
        </p:spPr>
        <p:txBody>
          <a:bodyPr>
            <a:normAutofit/>
          </a:bodyPr>
          <a:lstStyle/>
          <a:p>
            <a:r>
              <a:rPr lang="en-US" dirty="0"/>
              <a:t>A Classical Process Synchronization Problem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27A401-1A07-DE88-7C88-B06FE0C08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78871"/>
            <a:ext cx="5850384" cy="3900256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888629-9C87-1F8A-D435-EA56A662DE5F}"/>
              </a:ext>
            </a:extLst>
          </p:cNvPr>
          <p:cNvSpPr/>
          <p:nvPr/>
        </p:nvSpPr>
        <p:spPr>
          <a:xfrm>
            <a:off x="737419" y="1730477"/>
            <a:ext cx="4748981" cy="865239"/>
          </a:xfrm>
          <a:prstGeom prst="rect">
            <a:avLst/>
          </a:prstGeom>
          <a:solidFill>
            <a:srgbClr val="5D76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4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12"/>
    </mc:Choice>
    <mc:Fallback xmlns="">
      <p:transition advTm="7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44867-46A1-1407-6127-ED1202353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Sleeping Barber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A517-1C43-0CEA-B319-74530F719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/>
              <a:t>Origin: Introduced by Edsger Dijkstra</a:t>
            </a:r>
          </a:p>
          <a:p>
            <a:r>
              <a:rPr lang="en-US"/>
              <a:t>Importance in concurrency and synchronization</a:t>
            </a:r>
          </a:p>
          <a:p>
            <a:r>
              <a:rPr lang="en-US"/>
              <a:t>Real-world analogy: A barbershop with limited waiting space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124890"/>
      </p:ext>
    </p:extLst>
  </p:cSld>
  <p:clrMapOvr>
    <a:masterClrMapping/>
  </p:clrMapOvr>
  <p:transition spd="slow" advTm="1850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BEC30-3C54-0CF3-DFAC-A4B31BF8C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7075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Problem Description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F5CAD52-2179-A8EF-8462-45E10BEAD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first customer arrives, finds the barber asleep, and wakes him, immediately receiving a haircut.</a:t>
            </a:r>
          </a:p>
          <a:p>
            <a:r>
              <a:rPr lang="en-US" sz="2000" dirty="0"/>
              <a:t>Subsequent customers either take a vacant waiting chair or leave if all chairs are occupied.</a:t>
            </a:r>
          </a:p>
          <a:p>
            <a:r>
              <a:rPr lang="en-US" sz="2000" dirty="0"/>
              <a:t>The barber continuously cycles: sleeping when no customers are present, and cutting hair when customers are waiting.</a:t>
            </a:r>
          </a:p>
          <a:p>
            <a:r>
              <a:rPr lang="en-US" sz="2000" dirty="0"/>
              <a:t>This ensures smooth operation, preventing race conditions, deadlocks, and ensuring fair service order.</a:t>
            </a:r>
          </a:p>
          <a:p>
            <a:endParaRPr lang="en-US" sz="20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Hairdresser using comb and hair-cutting shears to trim ends of man's hair">
            <a:extLst>
              <a:ext uri="{FF2B5EF4-FFF2-40B4-BE49-F238E27FC236}">
                <a16:creationId xmlns:a16="http://schemas.microsoft.com/office/drawing/2014/main" id="{C7B357A6-D72D-37E5-9B0F-B52FBC817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r="25771" b="-1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64" name="Arc 6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A row of metal chairs&#10;&#10;AI-generated content may be incorrect.">
            <a:extLst>
              <a:ext uri="{FF2B5EF4-FFF2-40B4-BE49-F238E27FC236}">
                <a16:creationId xmlns:a16="http://schemas.microsoft.com/office/drawing/2014/main" id="{9D8D8FE2-806D-98F1-1213-94E2CEDE0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3" b="14529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0911645"/>
      </p:ext>
    </p:extLst>
  </p:cSld>
  <p:clrMapOvr>
    <a:masterClrMapping/>
  </p:clrMapOvr>
  <p:transition spd="slow" advTm="11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526521-A10C-5959-871F-ACFADFBEA588}"/>
              </a:ext>
            </a:extLst>
          </p:cNvPr>
          <p:cNvSpPr txBox="1"/>
          <p:nvPr/>
        </p:nvSpPr>
        <p:spPr>
          <a:xfrm>
            <a:off x="1857852" y="745509"/>
            <a:ext cx="2052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Seat Available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F8E468-09D9-6E69-AE35-4D7447776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0" y="1210935"/>
            <a:ext cx="4839016" cy="33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1D6F5-C9CE-9CF4-9D71-7352B8EEE908}"/>
              </a:ext>
            </a:extLst>
          </p:cNvPr>
          <p:cNvSpPr txBox="1"/>
          <p:nvPr/>
        </p:nvSpPr>
        <p:spPr>
          <a:xfrm>
            <a:off x="8687647" y="622399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 seat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7A3FD46-9F64-9B53-DCF9-53399427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196" y="1210935"/>
            <a:ext cx="467762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5EFC8-501A-045C-A8FF-BBCCF74FDBD9}"/>
              </a:ext>
            </a:extLst>
          </p:cNvPr>
          <p:cNvSpPr txBox="1"/>
          <p:nvPr/>
        </p:nvSpPr>
        <p:spPr>
          <a:xfrm>
            <a:off x="375920" y="47237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a comfortable seat is open, the customer confidently settles in, ready for their turn. This is the ideal scenario for a smooth process.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BC6D-DC16-90F9-119C-88692B2A03BD}"/>
              </a:ext>
            </a:extLst>
          </p:cNvPr>
          <p:cNvSpPr txBox="1"/>
          <p:nvPr/>
        </p:nvSpPr>
        <p:spPr>
          <a:xfrm>
            <a:off x="6908800" y="4723735"/>
            <a:ext cx="5364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all chairs are occupied, the customer faces the classic barber dilemma: wait patiently for an opening or decide to leave</a:t>
            </a:r>
          </a:p>
        </p:txBody>
      </p:sp>
    </p:spTree>
    <p:extLst>
      <p:ext uri="{BB962C8B-B14F-4D97-AF65-F5344CB8AC3E}">
        <p14:creationId xmlns:p14="http://schemas.microsoft.com/office/powerpoint/2010/main" val="4170533216"/>
      </p:ext>
    </p:extLst>
  </p:cSld>
  <p:clrMapOvr>
    <a:masterClrMapping/>
  </p:clrMapOvr>
  <p:transition spd="med" advTm="1587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0C0D-753B-375A-5C53-C6914D17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/ What Needs to be Solved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23634E4-C74B-153C-B8C4-577F45C884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85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7D954FD-0F99-52F4-E6EF-6BC89735FD82}"/>
              </a:ext>
            </a:extLst>
          </p:cNvPr>
          <p:cNvSpPr txBox="1"/>
          <p:nvPr/>
        </p:nvSpPr>
        <p:spPr>
          <a:xfrm>
            <a:off x="3518445" y="-1763112"/>
            <a:ext cx="3704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29204C1-4435-4934-1E53-4D702CF81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9" t="23798" r="14231" b="13924"/>
          <a:stretch>
            <a:fillRect/>
          </a:stretch>
        </p:blipFill>
        <p:spPr>
          <a:xfrm>
            <a:off x="3518445" y="9480179"/>
            <a:ext cx="6400801" cy="4271059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B2A50415-4110-445E-A7AB-146152BCD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6079" y="1321356"/>
            <a:ext cx="2505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🔐 Shared Variables:</a:t>
            </a:r>
          </a:p>
        </p:txBody>
      </p:sp>
    </p:spTree>
    <p:extLst>
      <p:ext uri="{BB962C8B-B14F-4D97-AF65-F5344CB8AC3E}">
        <p14:creationId xmlns:p14="http://schemas.microsoft.com/office/powerpoint/2010/main" val="2546764966"/>
      </p:ext>
    </p:extLst>
  </p:cSld>
  <p:clrMapOvr>
    <a:masterClrMapping/>
  </p:clrMapOvr>
  <p:transition spd="slow" advTm="2578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33362-0377-5D9B-431E-96BDA0B54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8BDDE1-8777-9E21-2B00-63BB65772194}"/>
              </a:ext>
            </a:extLst>
          </p:cNvPr>
          <p:cNvSpPr txBox="1"/>
          <p:nvPr/>
        </p:nvSpPr>
        <p:spPr>
          <a:xfrm>
            <a:off x="3282462" y="273949"/>
            <a:ext cx="3704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1C6DE01-8F67-B9B8-7F3B-3608BF0E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9" t="23798" r="14231" b="13924"/>
          <a:stretch>
            <a:fillRect/>
          </a:stretch>
        </p:blipFill>
        <p:spPr>
          <a:xfrm>
            <a:off x="3427005" y="1585859"/>
            <a:ext cx="6400801" cy="427105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474D791-B0CB-BAC0-6E51-4AA5048FF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285" y="1001082"/>
            <a:ext cx="2505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🔐 Shared Variables: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7FD4D70-1B73-D3BF-3667-653C565B5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285" y="-1302187"/>
            <a:ext cx="3286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/>
                </a:solidFill>
              </a:rPr>
              <a:t>👨‍🦰 </a:t>
            </a:r>
            <a:r>
              <a:rPr lang="en-US" b="1" dirty="0">
                <a:solidFill>
                  <a:schemeClr val="bg2"/>
                </a:solidFill>
              </a:rPr>
              <a:t>Barber Process (Thread):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pic>
        <p:nvPicPr>
          <p:cNvPr id="12" name="Picture 11" descr="A screenshot of a computer program">
            <a:extLst>
              <a:ext uri="{FF2B5EF4-FFF2-40B4-BE49-F238E27FC236}">
                <a16:creationId xmlns:a16="http://schemas.microsoft.com/office/drawing/2014/main" id="{547FB701-EA04-A4D1-688B-7D27ABD37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t="23243" r="8516" b="15363"/>
          <a:stretch>
            <a:fillRect/>
          </a:stretch>
        </p:blipFill>
        <p:spPr>
          <a:xfrm>
            <a:off x="1423686" y="9355461"/>
            <a:ext cx="9930114" cy="41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59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55">
        <p159:morph option="byObject"/>
      </p:transition>
    </mc:Choice>
    <mc:Fallback xmlns="">
      <p:transition spd="slow" advTm="255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76D3B-2192-87D4-882F-0F19BFFA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341BCE-74A9-B0CA-3164-B0FB1F9453E2}"/>
              </a:ext>
            </a:extLst>
          </p:cNvPr>
          <p:cNvSpPr txBox="1"/>
          <p:nvPr/>
        </p:nvSpPr>
        <p:spPr>
          <a:xfrm>
            <a:off x="3282462" y="273949"/>
            <a:ext cx="3704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96ED0A2-B396-D264-D235-3BAA1BE78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9" t="23798" r="14231" b="13924"/>
          <a:stretch>
            <a:fillRect/>
          </a:stretch>
        </p:blipFill>
        <p:spPr>
          <a:xfrm>
            <a:off x="13790205" y="1452869"/>
            <a:ext cx="6400801" cy="427105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600B3E5-70AE-EE46-784D-B80995AC8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285" y="-2746210"/>
            <a:ext cx="2505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🔐 Shared Variables: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A585E48-016A-671A-AFDC-CB931A6B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632" y="936999"/>
            <a:ext cx="3286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/>
                </a:solidFill>
              </a:rPr>
              <a:t>👨‍🦰 </a:t>
            </a:r>
            <a:r>
              <a:rPr lang="en-US" b="1" dirty="0">
                <a:solidFill>
                  <a:schemeClr val="bg2"/>
                </a:solidFill>
              </a:rPr>
              <a:t>Barber Process (Thread):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pic>
        <p:nvPicPr>
          <p:cNvPr id="12" name="Picture 11" descr="A screenshot of a computer program">
            <a:extLst>
              <a:ext uri="{FF2B5EF4-FFF2-40B4-BE49-F238E27FC236}">
                <a16:creationId xmlns:a16="http://schemas.microsoft.com/office/drawing/2014/main" id="{7A0F57CF-1411-F5B4-C972-19D535AB9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t="23243" r="8516" b="15363"/>
          <a:stretch>
            <a:fillRect/>
          </a:stretch>
        </p:blipFill>
        <p:spPr>
          <a:xfrm>
            <a:off x="2170237" y="1571991"/>
            <a:ext cx="9930114" cy="4151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6BDBF5-2D0C-715E-4ADB-6C0643CC3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894" y="-1142347"/>
            <a:ext cx="36134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/>
                </a:solidFill>
              </a:rPr>
              <a:t>🧍‍♂️ </a:t>
            </a:r>
            <a:r>
              <a:rPr lang="en-US" b="1" dirty="0">
                <a:solidFill>
                  <a:schemeClr val="bg2"/>
                </a:solidFill>
              </a:rPr>
              <a:t>Customer Process (Thread):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pic>
        <p:nvPicPr>
          <p:cNvPr id="4" name="Picture 3" descr="A screenshot of a computer screen">
            <a:extLst>
              <a:ext uri="{FF2B5EF4-FFF2-40B4-BE49-F238E27FC236}">
                <a16:creationId xmlns:a16="http://schemas.microsoft.com/office/drawing/2014/main" id="{E249F6ED-1AEF-0281-2ACD-DDAA68E25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t="21185" r="9313" b="11111"/>
          <a:stretch>
            <a:fillRect/>
          </a:stretch>
        </p:blipFill>
        <p:spPr>
          <a:xfrm>
            <a:off x="13973926" y="943707"/>
            <a:ext cx="8581292" cy="46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4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77">
        <p159:morph option="byObject"/>
      </p:transition>
    </mc:Choice>
    <mc:Fallback xmlns="">
      <p:transition spd="slow" advTm="257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5E0EA-50E6-C8BE-C8E4-09E1932F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E44E34-873C-4428-9A34-43524A803C52}"/>
              </a:ext>
            </a:extLst>
          </p:cNvPr>
          <p:cNvSpPr txBox="1"/>
          <p:nvPr/>
        </p:nvSpPr>
        <p:spPr>
          <a:xfrm>
            <a:off x="3282462" y="273949"/>
            <a:ext cx="3704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Algorithm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539667F-2947-5BF7-B3EF-BC427E12B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9" t="23798" r="14231" b="13924"/>
          <a:stretch>
            <a:fillRect/>
          </a:stretch>
        </p:blipFill>
        <p:spPr>
          <a:xfrm>
            <a:off x="13790205" y="1452869"/>
            <a:ext cx="6400801" cy="427105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DB94283-0E07-E9BD-6FA5-F6D4E888B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285" y="-2746210"/>
            <a:ext cx="25054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🔐 Shared Variables: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64BE7ED-159F-68A3-224F-EACA0BE7A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632" y="936999"/>
            <a:ext cx="36134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/>
                </a:solidFill>
              </a:rPr>
              <a:t>🧍‍♂️ </a:t>
            </a:r>
            <a:r>
              <a:rPr lang="en-US" b="1" dirty="0">
                <a:solidFill>
                  <a:schemeClr val="bg2"/>
                </a:solidFill>
              </a:rPr>
              <a:t>Customer Process (Thread):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pic>
        <p:nvPicPr>
          <p:cNvPr id="12" name="Picture 11" descr="A screenshot of a computer program">
            <a:extLst>
              <a:ext uri="{FF2B5EF4-FFF2-40B4-BE49-F238E27FC236}">
                <a16:creationId xmlns:a16="http://schemas.microsoft.com/office/drawing/2014/main" id="{2CEA3EA0-925B-EDAF-CA40-D3BC6C3BA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t="23243" r="8516" b="15363"/>
          <a:stretch>
            <a:fillRect/>
          </a:stretch>
        </p:blipFill>
        <p:spPr>
          <a:xfrm>
            <a:off x="2223869" y="7292853"/>
            <a:ext cx="9930114" cy="41519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4336B0-BC36-FDEE-6CE6-D8E5F7035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9639" y="-2376878"/>
            <a:ext cx="32867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/>
                </a:solidFill>
              </a:rPr>
              <a:t>👨‍🦰 </a:t>
            </a:r>
            <a:r>
              <a:rPr lang="en-US" b="1" dirty="0">
                <a:solidFill>
                  <a:schemeClr val="bg2"/>
                </a:solidFill>
              </a:rPr>
              <a:t>Barber Process (Thread):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</p:txBody>
      </p:sp>
      <p:pic>
        <p:nvPicPr>
          <p:cNvPr id="7" name="Picture 6" descr="A screenshot of a computer screen">
            <a:extLst>
              <a:ext uri="{FF2B5EF4-FFF2-40B4-BE49-F238E27FC236}">
                <a16:creationId xmlns:a16="http://schemas.microsoft.com/office/drawing/2014/main" id="{519E5FFA-B3C9-6C3C-A92E-AF3A857C1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t="21185" r="9313" b="11111"/>
          <a:stretch>
            <a:fillRect/>
          </a:stretch>
        </p:blipFill>
        <p:spPr>
          <a:xfrm>
            <a:off x="2223869" y="1550925"/>
            <a:ext cx="8581292" cy="46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54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80">
        <p159:morph option="byObject"/>
      </p:transition>
    </mc:Choice>
    <mc:Fallback xmlns="">
      <p:transition spd="slow" advTm="238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kDnDiag">
          <a:fgClr>
            <a:schemeClr val="bg2"/>
          </a:fgClr>
          <a:bgClr>
            <a:srgbClr val="F3EEE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101825"/>
            <a:ext cx="1038651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124E73"/>
                </a:solidFill>
                <a:latin typeface="Amasis MT Pro Medium" panose="02040604050005020304" pitchFamily="18" charset="0"/>
                <a:ea typeface="MuseoModerno Medium" pitchFamily="34" charset="-122"/>
                <a:cs typeface="MuseoModerno Medium" pitchFamily="34" charset="-120"/>
              </a:rPr>
              <a:t>Conclusion: Why the Sleeping Barber Matters</a:t>
            </a:r>
            <a:endParaRPr lang="en-US" sz="3708" dirty="0">
              <a:latin typeface="Amasis MT Pro Medium" panose="020406040500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1492" y="2070497"/>
            <a:ext cx="756047" cy="1134070"/>
          </a:xfrm>
          <a:prstGeom prst="roundRect">
            <a:avLst>
              <a:gd name="adj" fmla="val 360022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 sz="1500">
              <a:latin typeface="Amasis MT Pro Medium" panose="020406040500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2" y="2460328"/>
            <a:ext cx="283468" cy="3544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6550" y="2312690"/>
            <a:ext cx="261957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4150"/>
                </a:solidFill>
                <a:latin typeface="Amasis MT Pro Medium" panose="02040604050005020304" pitchFamily="18" charset="0"/>
                <a:ea typeface="MuseoModerno Medium" pitchFamily="34" charset="-122"/>
                <a:cs typeface="MuseoModerno Medium" pitchFamily="34" charset="-120"/>
              </a:rPr>
              <a:t>Fundamental Concepts</a:t>
            </a:r>
            <a:endParaRPr lang="en-US" sz="1833" dirty="0">
              <a:latin typeface="Amasis MT Pro Medium" panose="020406040500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06550" y="2668191"/>
            <a:ext cx="99239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4150"/>
                </a:solidFill>
                <a:latin typeface="Amasis MT Pro Medium" panose="02040604050005020304" pitchFamily="18" charset="0"/>
                <a:ea typeface="Source Sans Pro" pitchFamily="34" charset="-122"/>
                <a:cs typeface="Source Sans Pro" pitchFamily="34" charset="-120"/>
              </a:rPr>
              <a:t>Illustrates core synchronization challenges in concurrent programming.</a:t>
            </a:r>
            <a:endParaRPr lang="en-US" sz="1458" dirty="0">
              <a:latin typeface="Amasis MT Pro Medium" panose="020406040500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1492" y="3346252"/>
            <a:ext cx="756047" cy="1134070"/>
          </a:xfrm>
          <a:prstGeom prst="roundRect">
            <a:avLst>
              <a:gd name="adj" fmla="val 360022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 sz="1500">
              <a:latin typeface="Amasis MT Pro Medium" panose="020406040500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32" y="3736082"/>
            <a:ext cx="283468" cy="3544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06550" y="361801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4150"/>
                </a:solidFill>
                <a:latin typeface="Amasis MT Pro Medium" panose="02040604050005020304" pitchFamily="18" charset="0"/>
                <a:ea typeface="MuseoModerno Medium" pitchFamily="34" charset="-122"/>
                <a:cs typeface="Aldhabi" panose="020F0502020204030204" pitchFamily="2" charset="-78"/>
              </a:rPr>
              <a:t>Ensuring Safety</a:t>
            </a:r>
            <a:endParaRPr lang="en-US" sz="1833" dirty="0">
              <a:latin typeface="Amasis MT Pro Medium" panose="02040604050005020304" pitchFamily="18" charset="0"/>
              <a:cs typeface="Aldhabi" panose="020F0502020204030204" pitchFamily="2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06550" y="3943946"/>
            <a:ext cx="99239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4150"/>
                </a:solidFill>
                <a:latin typeface="Amasis MT Pro Medium" panose="02040604050005020304" pitchFamily="18" charset="0"/>
                <a:ea typeface="Source Sans Pro" pitchFamily="34" charset="-122"/>
                <a:cs typeface="Source Sans Pro" pitchFamily="34" charset="-120"/>
              </a:rPr>
              <a:t>Semaphores and mutexes prevent race conditions and starvation.</a:t>
            </a:r>
            <a:endParaRPr lang="en-US" sz="1458" dirty="0">
              <a:latin typeface="Amasis MT Pro Medium" panose="020406040500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661492" y="4622007"/>
            <a:ext cx="756047" cy="1134070"/>
          </a:xfrm>
          <a:prstGeom prst="roundRect">
            <a:avLst>
              <a:gd name="adj" fmla="val 360022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en-US" sz="1500">
              <a:latin typeface="Amasis MT Pro Medium" panose="020406040500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32" y="5011837"/>
            <a:ext cx="283468" cy="3544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06550" y="480387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B4150"/>
                </a:solidFill>
                <a:latin typeface="Amasis MT Pro Medium" panose="02040604050005020304" pitchFamily="18" charset="0"/>
                <a:ea typeface="MuseoModerno Medium" pitchFamily="34" charset="-122"/>
                <a:cs typeface="MuseoModerno Medium" pitchFamily="34" charset="-120"/>
              </a:rPr>
              <a:t>Practical Foundation</a:t>
            </a:r>
            <a:endParaRPr lang="en-US" sz="1833" dirty="0">
              <a:latin typeface="Amasis MT Pro Medium" panose="020406040500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606550" y="5219701"/>
            <a:ext cx="992395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B4150"/>
                </a:solidFill>
                <a:latin typeface="Amasis MT Pro Medium" panose="02040604050005020304" pitchFamily="18" charset="0"/>
                <a:ea typeface="Source Sans Pro" pitchFamily="34" charset="-122"/>
                <a:cs typeface="Source Sans Pro" pitchFamily="34" charset="-120"/>
              </a:rPr>
              <a:t>Provides a clear model for designing robust IPC systems in complex software.</a:t>
            </a:r>
            <a:endParaRPr lang="en-US" sz="1458" dirty="0">
              <a:latin typeface="Amasis MT Pro Medium" panose="02040604050005020304" pitchFamily="18" charset="0"/>
            </a:endParaRPr>
          </a:p>
        </p:txBody>
      </p:sp>
    </p:spTree>
  </p:cSld>
  <p:clrMapOvr>
    <a:masterClrMapping/>
  </p:clrMapOvr>
  <p:transition spd="slow" advTm="1580">
    <p:push dir="u"/>
  </p:transition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289</Words>
  <Application>Microsoft Office PowerPoint</Application>
  <PresentationFormat>Widescreen</PresentationFormat>
  <Paragraphs>45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Aharoni</vt:lpstr>
      <vt:lpstr>Amasis MT Pro Medium</vt:lpstr>
      <vt:lpstr>Aptos</vt:lpstr>
      <vt:lpstr>Arial</vt:lpstr>
      <vt:lpstr>Avenir Next LT Pro</vt:lpstr>
      <vt:lpstr>Calibri</vt:lpstr>
      <vt:lpstr>ShapesVTI</vt:lpstr>
      <vt:lpstr>Sleeping Barber Problem</vt:lpstr>
      <vt:lpstr>What is Sleeping Barber Problem?</vt:lpstr>
      <vt:lpstr>Problem Description</vt:lpstr>
      <vt:lpstr>PowerPoint Presentation</vt:lpstr>
      <vt:lpstr>Objectives / What Needs to be Solved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darshan</dc:creator>
  <cp:lastModifiedBy>darshan</cp:lastModifiedBy>
  <cp:revision>10</cp:revision>
  <dcterms:created xsi:type="dcterms:W3CDTF">2025-07-26T04:42:46Z</dcterms:created>
  <dcterms:modified xsi:type="dcterms:W3CDTF">2025-08-02T01:20:45Z</dcterms:modified>
</cp:coreProperties>
</file>